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93" r:id="rId2"/>
    <p:sldId id="269" r:id="rId3"/>
    <p:sldId id="296" r:id="rId4"/>
    <p:sldId id="345" r:id="rId5"/>
    <p:sldId id="329" r:id="rId6"/>
    <p:sldId id="335" r:id="rId7"/>
    <p:sldId id="347" r:id="rId8"/>
    <p:sldId id="348" r:id="rId9"/>
    <p:sldId id="341" r:id="rId10"/>
    <p:sldId id="343" r:id="rId11"/>
    <p:sldId id="352" r:id="rId12"/>
    <p:sldId id="333" r:id="rId13"/>
    <p:sldId id="351" r:id="rId14"/>
    <p:sldId id="275" r:id="rId15"/>
  </p:sldIdLst>
  <p:sldSz cx="9144000" cy="5715000" type="screen16x1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Соловейкина" initials="И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375FAE"/>
    <a:srgbClr val="CC00CC"/>
    <a:srgbClr val="345CAC"/>
    <a:srgbClr val="003399"/>
    <a:srgbClr val="393185"/>
    <a:srgbClr val="33CCCC"/>
    <a:srgbClr val="FF0000"/>
    <a:srgbClr val="FF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61" autoAdjust="0"/>
    <p:restoredTop sz="90678" autoAdjust="0"/>
  </p:normalViewPr>
  <p:slideViewPr>
    <p:cSldViewPr>
      <p:cViewPr>
        <p:scale>
          <a:sx n="75" d="100"/>
          <a:sy n="75" d="100"/>
        </p:scale>
        <p:origin x="1098" y="42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YandexDisk\&#1047;&#1072;&#1075;&#1088;&#1091;&#1079;&#1082;&#1080;\&#1056;&#1072;&#1073;&#1086;&#1090;&#1072;\!%202023\!!&#1087;&#1088;&#1086;&#1077;&#1082;&#1090;&#1099;\92-2023%20&#1052;&#1080;&#1085;.&#1082;&#1091;&#1083;&#1100;&#1090;%20&#1050;&#1077;&#1084;&#1077;&#1088;&#1086;&#1074;&#1086;%20&#1053;&#1054;&#1050;&#1054;&#1050;%20&#1043;&#1062;-1\&#1054;&#1090;&#1095;&#1077;&#1090;&#1085;&#1099;&#1077;%20&#1084;&#1072;&#1090;&#1077;&#1088;&#1080;&#1072;&#1083;&#1099;\&#1056;&#1072;&#1089;&#1095;&#1077;&#1090;&#1085;&#1072;&#1103;_&#1090;&#1072;&#1073;&#1083;&#1080;&#1094;&#1072;_&#1050;&#1077;&#1084;&#1077;&#1088;&#1086;&#1074;&#1086;_&#1053;&#1054;&#1050;&#1054;&#1050;%20(&#1088;&#1072;&#1073;&#1086;&#1095;&#1072;&#1103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050" b="0" i="0" baseline="0">
                <a:effectLst/>
              </a:rPr>
              <a:t>1. Критерий открытости и доступности информации об организации</a:t>
            </a:r>
            <a:endParaRPr lang="ru-RU" sz="105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ru-RU" sz="105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50" b="1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'Расчет Критерий 1 '!$B$73:$B$76</c:f>
              <c:strCache>
                <c:ptCount val="4"/>
                <c:pt idx="0">
                  <c:v>Показатель 1.1</c:v>
                </c:pt>
                <c:pt idx="1">
                  <c:v>Показатель 1.2</c:v>
                </c:pt>
                <c:pt idx="2">
                  <c:v>Показатель 1.3</c:v>
                </c:pt>
                <c:pt idx="3">
                  <c:v>Криитерий 1</c:v>
                </c:pt>
              </c:strCache>
            </c:strRef>
          </c:cat>
          <c:val>
            <c:numRef>
              <c:f>'Расчет Критерий 1 '!$C$73:$C$76</c:f>
              <c:numCache>
                <c:formatCode>0.00</c:formatCode>
                <c:ptCount val="4"/>
                <c:pt idx="0">
                  <c:v>92.929292929292941</c:v>
                </c:pt>
                <c:pt idx="1">
                  <c:v>100</c:v>
                </c:pt>
                <c:pt idx="2">
                  <c:v>99.332521765910613</c:v>
                </c:pt>
                <c:pt idx="3">
                  <c:v>97.611796585152135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7E-4EF1-BC85-2554A87069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87107664"/>
        <c:axId val="1387108080"/>
      </c:barChart>
      <c:catAx>
        <c:axId val="138710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7108080"/>
        <c:crosses val="autoZero"/>
        <c:auto val="1"/>
        <c:lblAlgn val="ctr"/>
        <c:lblOffset val="100"/>
        <c:noMultiLvlLbl val="0"/>
      </c:catAx>
      <c:valAx>
        <c:axId val="138710808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710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'Расчет Критерий 2 '!$B$72:$B$74</c:f>
              <c:strCache>
                <c:ptCount val="3"/>
                <c:pt idx="0">
                  <c:v>Показатель 2.1</c:v>
                </c:pt>
                <c:pt idx="1">
                  <c:v>Показатель 2.2</c:v>
                </c:pt>
                <c:pt idx="2">
                  <c:v>Критерий 2</c:v>
                </c:pt>
              </c:strCache>
            </c:strRef>
          </c:cat>
          <c:val>
            <c:numRef>
              <c:f>'Расчет Критерий 2 '!$C$72:$C$74</c:f>
              <c:numCache>
                <c:formatCode>0.00</c:formatCode>
                <c:ptCount val="3"/>
                <c:pt idx="0">
                  <c:v>98.787878787878782</c:v>
                </c:pt>
                <c:pt idx="1">
                  <c:v>95.873802615127261</c:v>
                </c:pt>
                <c:pt idx="2">
                  <c:v>97.330840701503064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46-4F89-9EFA-2047D36031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4367744"/>
        <c:axId val="1054365664"/>
      </c:barChart>
      <c:catAx>
        <c:axId val="105436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5664"/>
        <c:crosses val="autoZero"/>
        <c:auto val="1"/>
        <c:lblAlgn val="ctr"/>
        <c:lblOffset val="100"/>
        <c:noMultiLvlLbl val="0"/>
      </c:catAx>
      <c:valAx>
        <c:axId val="10543656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'Расчет Критерий 3 '!$B$73:$B$76</c:f>
              <c:strCache>
                <c:ptCount val="4"/>
                <c:pt idx="0">
                  <c:v>Показатель 3.1</c:v>
                </c:pt>
                <c:pt idx="1">
                  <c:v>Показатель 3.2</c:v>
                </c:pt>
                <c:pt idx="2">
                  <c:v>Показатель 3.3</c:v>
                </c:pt>
                <c:pt idx="3">
                  <c:v>Критерий 3</c:v>
                </c:pt>
              </c:strCache>
            </c:strRef>
          </c:cat>
          <c:val>
            <c:numRef>
              <c:f>'Расчет Критерий 3 '!$C$73:$C$76</c:f>
              <c:numCache>
                <c:formatCode>0.00</c:formatCode>
                <c:ptCount val="4"/>
                <c:pt idx="0">
                  <c:v>13.181818181818182</c:v>
                </c:pt>
                <c:pt idx="1">
                  <c:v>26.787878787878789</c:v>
                </c:pt>
                <c:pt idx="2">
                  <c:v>97.438577922807738</c:v>
                </c:pt>
                <c:pt idx="3">
                  <c:v>69.201270346539275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C-4037-9FEE-A155D0F0A7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4367744"/>
        <c:axId val="1054365664"/>
      </c:barChart>
      <c:catAx>
        <c:axId val="105436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5664"/>
        <c:crosses val="autoZero"/>
        <c:auto val="1"/>
        <c:lblAlgn val="ctr"/>
        <c:lblOffset val="100"/>
        <c:noMultiLvlLbl val="0"/>
      </c:catAx>
      <c:valAx>
        <c:axId val="10543656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'Расчет Критерий 4 '!$B$73:$B$76</c:f>
              <c:strCache>
                <c:ptCount val="4"/>
                <c:pt idx="0">
                  <c:v>Показатель 4.1</c:v>
                </c:pt>
                <c:pt idx="1">
                  <c:v>Показатель 4.2</c:v>
                </c:pt>
                <c:pt idx="2">
                  <c:v>Показатель 4.3</c:v>
                </c:pt>
                <c:pt idx="3">
                  <c:v>Критерий 4</c:v>
                </c:pt>
              </c:strCache>
            </c:strRef>
          </c:cat>
          <c:val>
            <c:numRef>
              <c:f>'Расчет Критерий 4 '!$C$73:$C$76</c:f>
              <c:numCache>
                <c:formatCode>0.00</c:formatCode>
                <c:ptCount val="4"/>
                <c:pt idx="0">
                  <c:v>98.969061104174997</c:v>
                </c:pt>
                <c:pt idx="1">
                  <c:v>99.115867933224081</c:v>
                </c:pt>
                <c:pt idx="2">
                  <c:v>99.617207490116598</c:v>
                </c:pt>
                <c:pt idx="3">
                  <c:v>99.157413112982951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0-4467-990E-5C3828F12F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4367744"/>
        <c:axId val="1054365664"/>
      </c:barChart>
      <c:catAx>
        <c:axId val="105436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5664"/>
        <c:crosses val="autoZero"/>
        <c:auto val="1"/>
        <c:lblAlgn val="ctr"/>
        <c:lblOffset val="100"/>
        <c:noMultiLvlLbl val="0"/>
      </c:catAx>
      <c:valAx>
        <c:axId val="10543656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35949256342957"/>
          <c:y val="5.5555555555555552E-2"/>
          <c:w val="0.85862729658792647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'Расчет Критерий 5 '!$B$74:$B$77</c:f>
              <c:strCache>
                <c:ptCount val="4"/>
                <c:pt idx="0">
                  <c:v>Показатель 5.1</c:v>
                </c:pt>
                <c:pt idx="1">
                  <c:v>Показатель 5.2</c:v>
                </c:pt>
                <c:pt idx="2">
                  <c:v>Показатель 5.3</c:v>
                </c:pt>
                <c:pt idx="3">
                  <c:v>Критерий 5</c:v>
                </c:pt>
              </c:strCache>
            </c:strRef>
          </c:cat>
          <c:val>
            <c:numRef>
              <c:f>'Расчет Критерий 5 '!$C$74:$C$77</c:f>
              <c:numCache>
                <c:formatCode>0.00</c:formatCode>
                <c:ptCount val="4"/>
                <c:pt idx="0">
                  <c:v>98.527351726649457</c:v>
                </c:pt>
                <c:pt idx="1">
                  <c:v>98.676662392001973</c:v>
                </c:pt>
                <c:pt idx="2">
                  <c:v>98.9805363108552</c:v>
                </c:pt>
                <c:pt idx="3">
                  <c:v>98.78380615182283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6B-4997-A7D9-BE962E1DFA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4367744"/>
        <c:axId val="1054365664"/>
      </c:barChart>
      <c:catAx>
        <c:axId val="105436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5664"/>
        <c:crosses val="autoZero"/>
        <c:auto val="1"/>
        <c:lblAlgn val="ctr"/>
        <c:lblOffset val="100"/>
        <c:noMultiLvlLbl val="0"/>
      </c:catAx>
      <c:valAx>
        <c:axId val="10543656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36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'Итоговое значение по 5-ти кр'!$B$171:$B$180</c:f>
              <c:strCache>
                <c:ptCount val="10"/>
                <c:pt idx="0">
                  <c:v>Муниципальное автономное учреждение «Беловский музейно-выставочный центр»</c:v>
                </c:pt>
                <c:pt idx="1">
                  <c:v>Государственное автономное учреждение культуры «Прокопьевский драматический театр имени Ленинского комсомола»</c:v>
                </c:pt>
                <c:pt idx="2">
                  <c:v>Муниципальное бюджетной учреждение Дворец культуры «Юбилейный»</c:v>
                </c:pt>
                <c:pt idx="3">
                  <c:v>Муниципальное бюджетное учреждение культуры «Междуреченская Информационная Библиотечная Система»</c:v>
                </c:pt>
                <c:pt idx="4">
                  <c:v>Муниципальное учреждение культуры «Дом культуры п. Металлплощадка Кемеровского муниципального округа»</c:v>
                </c:pt>
                <c:pt idx="5">
                  <c:v>Муниципальное учреждение Культурный центр «Бачатский»</c:v>
                </c:pt>
                <c:pt idx="6">
                  <c:v>Муниципальное бюджетное учреждение культуры Городской Дом Культуры «Романтик»</c:v>
                </c:pt>
                <c:pt idx="7">
                  <c:v>Муниципальное автономное учреждение культуры «Краеведческий музей»</c:v>
                </c:pt>
                <c:pt idx="8">
                  <c:v>Муниципальное бюджетное учреждение культуры «Централизованная библиотечная система им.Н.К.Крупской»</c:v>
                </c:pt>
                <c:pt idx="9">
                  <c:v>Муниципальное бюджетное учреждение «Этноэкологический музей (Экомузей) – заповедник Тюльберский городок Кемеровского муниципального округа»</c:v>
                </c:pt>
              </c:strCache>
            </c:strRef>
          </c:cat>
          <c:val>
            <c:numRef>
              <c:f>'Итоговое значение по 5-ти кр'!$C$171:$C$180</c:f>
              <c:numCache>
                <c:formatCode>0.0</c:formatCode>
                <c:ptCount val="10"/>
                <c:pt idx="0">
                  <c:v>97.011184810892274</c:v>
                </c:pt>
                <c:pt idx="1">
                  <c:v>97.014876769975132</c:v>
                </c:pt>
                <c:pt idx="2">
                  <c:v>97.20962601414378</c:v>
                </c:pt>
                <c:pt idx="3">
                  <c:v>97.303709135624899</c:v>
                </c:pt>
                <c:pt idx="4">
                  <c:v>97.956555869606177</c:v>
                </c:pt>
                <c:pt idx="5">
                  <c:v>98.073473812287219</c:v>
                </c:pt>
                <c:pt idx="6">
                  <c:v>98.49213140194442</c:v>
                </c:pt>
                <c:pt idx="7">
                  <c:v>99.646620557001981</c:v>
                </c:pt>
                <c:pt idx="8">
                  <c:v>99.784663145021639</c:v>
                </c:pt>
                <c:pt idx="9">
                  <c:v>99.908496732026151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7-4074-9F1E-EF796BE59A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73385600"/>
        <c:axId val="173387136"/>
      </c:barChart>
      <c:catAx>
        <c:axId val="173385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387136"/>
        <c:crosses val="autoZero"/>
        <c:auto val="1"/>
        <c:lblAlgn val="ctr"/>
        <c:lblOffset val="100"/>
        <c:noMultiLvlLbl val="0"/>
      </c:catAx>
      <c:valAx>
        <c:axId val="1733871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17338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'Итоговое значение по 5-ти кр'!$B$190:$B$199</c:f>
              <c:strCache>
                <c:ptCount val="10"/>
                <c:pt idx="0">
                  <c:v>Муниципальное бюджетное учреждение культуры «Николаевский сельский Дом культуры»</c:v>
                </c:pt>
                <c:pt idx="1">
                  <c:v>Муниципальное бюджетное учреждение «Муниципальная информационно-библиотечная системаг. Новокузнецка»</c:v>
                </c:pt>
                <c:pt idx="2">
                  <c:v>Муниципальное автономное учреждение культуры «Культурно-досуговое объединение «Праздник»</c:v>
                </c:pt>
                <c:pt idx="3">
                  <c:v>Муниципальное бюджетное учреждение культуры Дворец Культуры имени В.И. Ленина</c:v>
                </c:pt>
                <c:pt idx="4">
                  <c:v>Муниципальное бюджетное учреждение «Сельский Дом культуры с.Ур-Бедари»</c:v>
                </c:pt>
                <c:pt idx="5">
                  <c:v>Муниципальное автономное учреждение культуры «Центр национальных культур и ремёсел»</c:v>
                </c:pt>
                <c:pt idx="6">
                  <c:v>Муниципальное бюджетное учреждение культуры «Красноорловский сельский Дом культуры»</c:v>
                </c:pt>
                <c:pt idx="7">
                  <c:v>Государственное автономное учреждение культуры «Джаз-клуб «Геликон»</c:v>
                </c:pt>
                <c:pt idx="8">
                  <c:v>Муниципальное бюджетное учреждение «Централизованная клубная система Яйского муниципального округа»</c:v>
                </c:pt>
                <c:pt idx="9">
                  <c:v>Муниципальное бюджетное учреждение культуры «Информационно – методический центр»</c:v>
                </c:pt>
              </c:strCache>
            </c:strRef>
          </c:cat>
          <c:val>
            <c:numRef>
              <c:f>'Итоговое значение по 5-ти кр'!$C$190:$C$199</c:f>
              <c:numCache>
                <c:formatCode>0.0</c:formatCode>
                <c:ptCount val="10"/>
                <c:pt idx="0">
                  <c:v>81.089322825452427</c:v>
                </c:pt>
                <c:pt idx="1">
                  <c:v>82.80839086434834</c:v>
                </c:pt>
                <c:pt idx="2">
                  <c:v>82.851265783209783</c:v>
                </c:pt>
                <c:pt idx="3">
                  <c:v>83.438069686413726</c:v>
                </c:pt>
                <c:pt idx="4">
                  <c:v>84.910494136073979</c:v>
                </c:pt>
                <c:pt idx="5">
                  <c:v>86.58422980472524</c:v>
                </c:pt>
                <c:pt idx="6">
                  <c:v>87.239610798336543</c:v>
                </c:pt>
                <c:pt idx="7">
                  <c:v>87.418769485214014</c:v>
                </c:pt>
                <c:pt idx="8">
                  <c:v>87.487285018576657</c:v>
                </c:pt>
                <c:pt idx="9">
                  <c:v>87.549056057359678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EA-4007-BE63-154D5D4F4CF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73355392"/>
        <c:axId val="173356928"/>
      </c:barChart>
      <c:catAx>
        <c:axId val="173355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356928"/>
        <c:crosses val="autoZero"/>
        <c:auto val="1"/>
        <c:lblAlgn val="ctr"/>
        <c:lblOffset val="100"/>
        <c:noMultiLvlLbl val="0"/>
      </c:catAx>
      <c:valAx>
        <c:axId val="1733569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17335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46668228239237"/>
          <c:y val="0.19985300633773048"/>
          <c:w val="0.4113966040871358"/>
          <c:h val="0.63652447746142893"/>
        </c:manualLayout>
      </c:layout>
      <c:radarChart>
        <c:radarStyle val="marker"/>
        <c:varyColors val="0"/>
        <c:ser>
          <c:idx val="0"/>
          <c:order val="0"/>
          <c:spPr>
            <a:ln w="25200" cap="rnd">
              <a:solidFill>
                <a:srgbClr val="666699"/>
              </a:solidFill>
              <a:round/>
            </a:ln>
          </c:spPr>
          <c:marker>
            <c:symbol val="none"/>
          </c:marker>
          <c:dLbls>
            <c:dLbl>
              <c:idx val="0"/>
              <c:layout>
                <c:manualLayout>
                  <c:x val="4.7488187380161112E-2"/>
                  <c:y val="5.9706380943164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DC0-4FB6-810D-6BC22595A3CF}"/>
                </c:ext>
              </c:extLst>
            </c:dLbl>
            <c:dLbl>
              <c:idx val="1"/>
              <c:layout>
                <c:manualLayout>
                  <c:x val="1.0176040152891631E-2"/>
                  <c:y val="5.2243083325269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DC0-4FB6-810D-6BC22595A3CF}"/>
                </c:ext>
              </c:extLst>
            </c:dLbl>
            <c:dLbl>
              <c:idx val="2"/>
              <c:layout>
                <c:manualLayout>
                  <c:x val="1.5264060229337502E-2"/>
                  <c:y val="7.4632976178955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DC0-4FB6-810D-6BC22595A3CF}"/>
                </c:ext>
              </c:extLst>
            </c:dLbl>
            <c:dLbl>
              <c:idx val="3"/>
              <c:layout>
                <c:manualLayout>
                  <c:x val="-5.2576207456607071E-2"/>
                  <c:y val="-9.95106349052748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DC0-4FB6-810D-6BC22595A3CF}"/>
                </c:ext>
              </c:extLst>
            </c:dLbl>
            <c:dLbl>
              <c:idx val="4"/>
              <c:layout>
                <c:manualLayout>
                  <c:x val="-8.4800334607430545E-3"/>
                  <c:y val="7.7120742051587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DC0-4FB6-810D-6BC22595A3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38100" tIns="19050" rIns="38100" bIns="19050" anchor="ctr" anchorCtr="1"/>
              <a:lstStyle/>
              <a:p>
                <a:pPr>
                  <a:defRPr lang="ru-RU" sz="1000" b="0" i="0" u="none" strike="noStrike" spc="-1">
                    <a:solidFill>
                      <a:srgbClr val="000000"/>
                    </a:solidFill>
                    <a:latin typeface="Calibri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'Итоговое значение по 5-ти кр'!$B$73:$B$77</c:f>
              <c:strCache>
                <c:ptCount val="5"/>
                <c:pt idx="0">
                  <c:v>1. Критерий открытости и доступности информации об организации</c:v>
                </c:pt>
                <c:pt idx="1">
                  <c:v>2. Критерий комфортности условий предоставления услуг</c:v>
                </c:pt>
                <c:pt idx="2">
                  <c:v>3. Критерий доступности услуг для инвалидов</c:v>
                </c:pt>
                <c:pt idx="3">
                  <c:v>4. Критерий доброжелательности, вежливости работников организаций</c:v>
                </c:pt>
                <c:pt idx="4">
                  <c:v>5. Критерий удовлетворенности условиями оказания услуг</c:v>
                </c:pt>
              </c:strCache>
            </c:strRef>
          </c:cat>
          <c:val>
            <c:numRef>
              <c:f>'Итоговое значение по 5-ти кр'!$C$73:$C$77</c:f>
              <c:numCache>
                <c:formatCode>0.0</c:formatCode>
                <c:ptCount val="5"/>
                <c:pt idx="0">
                  <c:v>97.6</c:v>
                </c:pt>
                <c:pt idx="1">
                  <c:v>97.3</c:v>
                </c:pt>
                <c:pt idx="2">
                  <c:v>69.2</c:v>
                </c:pt>
                <c:pt idx="3">
                  <c:v>99.2</c:v>
                </c:pt>
                <c:pt idx="4">
                  <c:v>98.8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C0-4FB6-810D-6BC22595A3CF}"/>
            </c:ext>
          </c:extLst>
        </c:ser>
        <c:ser>
          <c:idx val="1"/>
          <c:order val="1"/>
          <c:spPr>
            <a:ln w="25200" cap="rnd">
              <a:solidFill>
                <a:srgbClr val="993366"/>
              </a:solidFill>
              <a:round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272214148755556E-2"/>
                  <c:y val="6.7169678561060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DC0-4FB6-810D-6BC22595A3CF}"/>
                </c:ext>
              </c:extLst>
            </c:dLbl>
            <c:dLbl>
              <c:idx val="1"/>
              <c:layout>
                <c:manualLayout>
                  <c:x val="4.4096173995863831E-2"/>
                  <c:y val="-3.731648808947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DC0-4FB6-810D-6BC22595A3CF}"/>
                </c:ext>
              </c:extLst>
            </c:dLbl>
            <c:dLbl>
              <c:idx val="2"/>
              <c:layout>
                <c:manualLayout>
                  <c:x val="5.0880200764458261E-2"/>
                  <c:y val="-2.4877658726318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DC0-4FB6-810D-6BC22595A3CF}"/>
                </c:ext>
              </c:extLst>
            </c:dLbl>
            <c:dLbl>
              <c:idx val="3"/>
              <c:layout>
                <c:manualLayout>
                  <c:x val="1.3568053537188885E-2"/>
                  <c:y val="-9.2047337287379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DC0-4FB6-810D-6BC22595A3CF}"/>
                </c:ext>
              </c:extLst>
            </c:dLbl>
            <c:dLbl>
              <c:idx val="4"/>
              <c:layout>
                <c:manualLayout>
                  <c:x val="-3.9008153919418045E-2"/>
                  <c:y val="-3.7316488089478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5DC0-4FB6-810D-6BC22595A3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38100" tIns="19050" rIns="38100" bIns="19050" anchor="ctr" anchorCtr="1"/>
              <a:lstStyle/>
              <a:p>
                <a:pPr>
                  <a:defRPr lang="ru-RU" sz="1000" b="0" i="0" u="none" strike="noStrike" spc="-1">
                    <a:solidFill>
                      <a:srgbClr val="000000"/>
                    </a:solidFill>
                    <a:latin typeface="Calibri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'Итоговое значение по 5-ти кр'!$B$73:$B$77</c:f>
              <c:strCache>
                <c:ptCount val="5"/>
                <c:pt idx="0">
                  <c:v>1. Критерий открытости и доступности информации об организации</c:v>
                </c:pt>
                <c:pt idx="1">
                  <c:v>2. Критерий комфортности условий предоставления услуг</c:v>
                </c:pt>
                <c:pt idx="2">
                  <c:v>3. Критерий доступности услуг для инвалидов</c:v>
                </c:pt>
                <c:pt idx="3">
                  <c:v>4. Критерий доброжелательности, вежливости работников организаций</c:v>
                </c:pt>
                <c:pt idx="4">
                  <c:v>5. Критерий удовлетворенности условиями оказания услуг</c:v>
                </c:pt>
              </c:strCache>
            </c:strRef>
          </c:cat>
          <c:val>
            <c:numRef>
              <c:f>'Итоговое значение по 5-ти кр'!$D$73:$D$77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DC0-4FB6-810D-6BC22595A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3184128"/>
        <c:axId val="173185664"/>
      </c:radarChart>
      <c:catAx>
        <c:axId val="173184128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0">
            <a:solidFill>
              <a:srgbClr val="808080"/>
            </a:solidFill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spc="-1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pPr>
            <a:endParaRPr lang="ru-RU"/>
          </a:p>
        </c:txPr>
        <c:crossAx val="173185664"/>
        <c:crossesAt val="0"/>
        <c:auto val="1"/>
        <c:lblAlgn val="ctr"/>
        <c:lblOffset val="100"/>
        <c:noMultiLvlLbl val="0"/>
      </c:catAx>
      <c:valAx>
        <c:axId val="173185664"/>
        <c:scaling>
          <c:orientation val="minMax"/>
        </c:scaling>
        <c:delete val="1"/>
        <c:axPos val="l"/>
        <c:majorGridlines>
          <c:spPr>
            <a:ln w="0">
              <a:solidFill>
                <a:srgbClr val="808080"/>
              </a:solidFill>
              <a:round/>
            </a:ln>
          </c:spPr>
        </c:majorGridlines>
        <c:numFmt formatCode="0.0" sourceLinked="1"/>
        <c:majorTickMark val="out"/>
        <c:minorTickMark val="none"/>
        <c:tickLblPos val="none"/>
        <c:crossAx val="173184128"/>
        <c:crosses val="autoZero"/>
        <c:crossBetween val="midCat"/>
      </c:valAx>
      <c:spPr>
        <a:noFill/>
        <a:ln w="0">
          <a:noFill/>
        </a:ln>
      </c:spPr>
    </c:plotArea>
    <c:plotVisOnly val="1"/>
    <c:dispBlanksAs val="gap"/>
    <c:showDLblsOverMax val="0"/>
  </c:chart>
  <c:spPr>
    <a:noFill/>
    <a:ln w="0">
      <a:noFill/>
      <a:round/>
    </a:ln>
  </c:spPr>
  <c:txPr>
    <a:bodyPr/>
    <a:lstStyle/>
    <a:p>
      <a:pPr>
        <a:defRPr lang="ru-RU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38A87-1C67-4EF3-9699-7143D7D9A129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739775"/>
            <a:ext cx="591978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5E602-7A6B-4BAA-9080-2A490853AF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757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73577" y="5097382"/>
            <a:ext cx="5388610" cy="48290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225" y="804863"/>
            <a:ext cx="6437313" cy="4024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404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73577" y="5097382"/>
            <a:ext cx="5388610" cy="48290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225" y="804863"/>
            <a:ext cx="6437313" cy="4024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3242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73577" y="5097382"/>
            <a:ext cx="5388610" cy="48290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225" y="804863"/>
            <a:ext cx="6437313" cy="4024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247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73577" y="5097382"/>
            <a:ext cx="5388610" cy="48290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225" y="804863"/>
            <a:ext cx="6437313" cy="4024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7398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73577" y="5097382"/>
            <a:ext cx="5388610" cy="48290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225" y="804863"/>
            <a:ext cx="6437313" cy="4024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2233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101-149C-4EAC-BAAB-06ECDF0DD142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4E07-34B0-483B-96D9-31DB3AFE2CE3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D9AAC-A061-48F7-B08B-1F4E67B18AEE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6E84-4281-4AEC-8F21-816621F0283E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D676-D825-4EC6-AE57-E7AD1A1012D5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7EB8F-6D99-4BDD-A1CA-E0ADF94F0935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8EF9-9816-4779-B417-1C683CE4CFAE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498-2A38-48C6-9F63-EEEBEAAA8FAC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6A109-C3EB-4B1E-86ED-FAD5A51266EA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F68C-E2E2-4EE0-889E-55847E778FA4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63ED-A4A8-4627-8007-E20B335AAA28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91032-46D6-42BE-919C-87D5FC934298}" type="datetime1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EBF0D-3B44-4C21-9596-600DDEA72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2;p14"/>
          <p:cNvSpPr txBox="1">
            <a:spLocks noGrp="1"/>
          </p:cNvSpPr>
          <p:nvPr/>
        </p:nvSpPr>
        <p:spPr>
          <a:xfrm>
            <a:off x="0" y="2569468"/>
            <a:ext cx="9144000" cy="1367929"/>
          </a:xfrm>
          <a:prstGeom prst="rect">
            <a:avLst/>
          </a:prstGeom>
          <a:solidFill>
            <a:srgbClr val="393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lvl="0"/>
            <a:r>
              <a:rPr lang="ru-RU" sz="1800" dirty="0">
                <a:latin typeface="+mn-lt"/>
              </a:rPr>
              <a:t>Результаты сбора, обобщения и анализа информации в рамках проведения независимой оценки качества условий </a:t>
            </a:r>
          </a:p>
          <a:p>
            <a:pPr lvl="0"/>
            <a:r>
              <a:rPr lang="ru-RU" sz="1800" dirty="0">
                <a:latin typeface="+mn-lt"/>
              </a:rPr>
              <a:t>оказания услуг учреждений культуры </a:t>
            </a:r>
            <a:r>
              <a:rPr lang="ru-RU" sz="1800" dirty="0" smtClean="0">
                <a:latin typeface="+mn-lt"/>
              </a:rPr>
              <a:t>Кемеровской области – Кузбасса в </a:t>
            </a:r>
            <a:r>
              <a:rPr lang="ru-RU" sz="1800" dirty="0">
                <a:latin typeface="+mn-lt"/>
              </a:rPr>
              <a:t>2023 году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76264" y="265212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+mj-lt"/>
              </a:rPr>
              <a:t>Центр гуманитарных, социально-экономических и политических исследований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41782" y="3922647"/>
            <a:ext cx="6260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Государственный контракт № </a:t>
            </a:r>
            <a:r>
              <a:rPr lang="ru-RU" dirty="0" smtClean="0"/>
              <a:t>32 </a:t>
            </a:r>
            <a:r>
              <a:rPr lang="ru-RU" dirty="0"/>
              <a:t>от </a:t>
            </a:r>
            <a:r>
              <a:rPr lang="ru-RU" dirty="0" smtClean="0"/>
              <a:t>«04» </a:t>
            </a:r>
            <a:r>
              <a:rPr lang="ru-RU" dirty="0"/>
              <a:t>мая 2023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336185"/>
              </p:ext>
            </p:extLst>
          </p:nvPr>
        </p:nvGraphicFramePr>
        <p:xfrm>
          <a:off x="-36512" y="1273324"/>
          <a:ext cx="9180512" cy="432901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8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ИССЛЕДОВАНИЯ 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54013" indent="0" algn="l"/>
                      <a:r>
                        <a:rPr lang="ru-RU" sz="1200" b="1" i="0" u="none" strike="noStrike" kern="1200" spc="-2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Сбор, обобщение и анализ информации о качестве условий оказания услуг, организаций культуры </a:t>
                      </a:r>
                      <a:r>
                        <a:rPr lang="ru-RU" sz="1200" b="1" i="0" u="none" strike="noStrike" kern="1200" spc="-20" baseline="0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Кемеровской области в </a:t>
                      </a:r>
                      <a:r>
                        <a:rPr lang="ru-RU" sz="1200" b="1" i="0" u="none" strike="noStrike" kern="1200" spc="-2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 году</a:t>
                      </a: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136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ИССЛЕДОВАНИЯ</a:t>
                      </a: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0" indent="360000" algn="l" fontAlgn="b">
                        <a:lnSpc>
                          <a:spcPct val="9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1)	получение показателей, характеризующих уровень открытости и доступности информации об организации, определяемых путем анализа информации, размещенной на официальном сайте и информационных стендах </a:t>
                      </a: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240">
                <a:tc vMerge="1">
                  <a:txBody>
                    <a:bodyPr/>
                    <a:lstStyle/>
                    <a:p>
                      <a:pPr algn="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60000" indent="360000" algn="l" fontAlgn="b">
                        <a:lnSpc>
                          <a:spcPct val="9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2)	получение показателей, характеризующих качество условий оказания услуг организацией, определяемые путем анализа полученных при изучении мнений получателей услуг данных:</a:t>
                      </a: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3904">
                <a:tc vMerge="1">
                  <a:txBody>
                    <a:bodyPr/>
                    <a:lstStyle/>
                    <a:p>
                      <a:pPr algn="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60000" indent="0" algn="l" fontAlgn="b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2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об открытости и доступности информации об организации;</a:t>
                      </a:r>
                    </a:p>
                    <a:p>
                      <a:pPr marL="360000" indent="0" algn="l" fontAlgn="b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2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 комфортности условий предоставления услуг;</a:t>
                      </a:r>
                    </a:p>
                    <a:p>
                      <a:pPr marL="360000" indent="0" algn="l" fontAlgn="b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2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 доступности услуг для инвалидов;</a:t>
                      </a:r>
                    </a:p>
                    <a:p>
                      <a:pPr marL="360000" indent="0" algn="l" fontAlgn="b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2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 доброжелательности, вежливости работников организации;</a:t>
                      </a:r>
                    </a:p>
                    <a:p>
                      <a:pPr marL="360000" indent="0" algn="l" fontAlgn="b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2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об общем уровне удовлетворенности условиями оказания услуг.</a:t>
                      </a: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ИССЛЕДОВАНИЯ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54013" marR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Наблюдение </a:t>
                      </a:r>
                      <a:r>
                        <a:rPr lang="ru-RU" sz="120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сбор информации о деятельности учреждения, размещенной на информационных стендах в помещениях организации, а также об оборудовании этих помещений.</a:t>
                      </a:r>
                    </a:p>
                    <a:p>
                      <a:pPr marL="354013" indent="0" algn="l" fontAlgn="b">
                        <a:lnSpc>
                          <a:spcPct val="90000"/>
                        </a:lnSpc>
                        <a:buFontTx/>
                        <a:buChar char="-"/>
                      </a:pPr>
                      <a:r>
                        <a:rPr lang="ru-RU" sz="1200" b="1" i="0" u="none" strike="noStrike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</a:t>
                      </a:r>
                      <a:r>
                        <a:rPr lang="ru-RU" sz="1200" b="1" i="0" u="none" strike="noStrike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получателей услуг – </a:t>
                      </a:r>
                      <a:r>
                        <a:rPr lang="ru-RU" sz="1200" b="0" i="0" u="none" strike="noStrike" baseline="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анкетирование респондентов посредством системы anketolog.ru в сети Интернет.</a:t>
                      </a:r>
                      <a:endParaRPr lang="ru-RU" sz="1200" b="1" i="0" u="none" strike="noStrike" baseline="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4013" indent="0" algn="l" fontAlgn="b">
                        <a:lnSpc>
                          <a:spcPct val="90000"/>
                        </a:lnSpc>
                        <a:buFontTx/>
                        <a:buChar char="-"/>
                      </a:pPr>
                      <a:r>
                        <a:rPr lang="ru-RU" sz="1200" b="1" i="0" u="none" strike="noStrike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Контент-анализ </a:t>
                      </a:r>
                      <a:r>
                        <a:rPr lang="ru-RU" sz="1200" b="0" i="0" u="none" strike="noStrike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 официального сайта и другой официальной информации организации на предмет наличия сведений о ней в соответствии с параметрами, определенными задачами данного социологического исследования </a:t>
                      </a: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2123728" y="19320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МЕТОДОЛОГИЯ ИССЛЕДОВАНИЯ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123728" y="193204"/>
            <a:ext cx="7020272" cy="432048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МЕТОДОЛОГИЯ ИССЛЕДОВАНИЯ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03239" y="625252"/>
            <a:ext cx="6661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работ по сбору и анализу информации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27501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в рамках проведения независимой оценки качества условий оказания услуг учреждениями культуры </a:t>
            </a:r>
            <a:r>
              <a:rPr lang="ru-RU" sz="1600" dirty="0" smtClean="0">
                <a:solidFill>
                  <a:srgbClr val="0033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Кемеровской области в 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2023 году включало в себя следующие работы по сбору и обобщению информации:</a:t>
            </a:r>
            <a:endParaRPr lang="ru-RU" sz="1600" dirty="0">
              <a:solidFill>
                <a:srgbClr val="00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373768"/>
            <a:ext cx="84249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официального сайта учреждения культуры по показателям, характеризующим открытость и доступность информации об учреждении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содержания информационных стендов по показателям, характеризующим открытость и доступность информации об учреждениях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Натурные наблюдения для выявления реальной ситуации, существующей в учреждении культуры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мнений граждан о качестве условий оказания услуг учреждениями в сфере культуры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123728" y="193204"/>
            <a:ext cx="7020272" cy="432048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МЕТОДОЛОГИЯ ИССЛЕДОВАНИЯ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640280"/>
              </p:ext>
            </p:extLst>
          </p:nvPr>
        </p:nvGraphicFramePr>
        <p:xfrm>
          <a:off x="-36512" y="1345332"/>
          <a:ext cx="9091771" cy="43397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2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59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732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1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1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1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Открытость и доступность информации об организации осуществляющей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деятельность в культурной сфере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1.1. соответствие информации о деятельности организации, размещенной на общедоступных информационных ресурсах, ее содержанию и порядку (форме) размещения, установленным НПА; </a:t>
                      </a:r>
                    </a:p>
                    <a:p>
                      <a:pPr marL="171450" indent="-1714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1.2. наличие на официальном сайте организации информации о дистанционных способах обратной связи и их функционирование;</a:t>
                      </a:r>
                    </a:p>
                    <a:p>
                      <a:pPr marL="171450" indent="-1714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1.3. удовлетворенность потребителей услуг открытостью и доступностью информации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19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Комфортность условий, в которых осуществляется деятельность 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2.1. обеспечение в организации комфортных условий, в которых осуществляется образовательная деятельность;</a:t>
                      </a:r>
                    </a:p>
                    <a:p>
                      <a:pPr marL="171450" indent="-1714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2.2. доля получателей услуг, удовлетворенных комфортностью предоставления услуг, в которых осуществляется деятельность организации культуры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94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Доступность услуг для инвалидов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3.1. оборудование территории, прилегающей к зданиям организации, и помещений с учетом доступности для инвалидов;</a:t>
                      </a:r>
                    </a:p>
                    <a:p>
                      <a:pPr marL="171450" indent="-1714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3.2. обеспечение в организации условий доступности, позволяющих инвалидам получать образовательные услуги наравне с другими;</a:t>
                      </a:r>
                    </a:p>
                    <a:p>
                      <a:pPr marL="171450" indent="-1714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3.3. доля получателей услуг, удовлетворенных доступностью услуг для инвалидов (в % от общего числа опрошенных получателей образовательных услуг - инвалидов)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645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Доброжелательность, вежливость работников организации 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44000" indent="-2857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4.1. доля получателей услуг, удовлетворенных доброжелательностью, вежливостью работников организации, обеспечивающих первичный контакт и информирование получателя услуги при непосредственном обращении в организацию </a:t>
                      </a:r>
                    </a:p>
                    <a:p>
                      <a:pPr marL="144000" indent="-2857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4.2. доля получателей услуг, удовлетворенных доброжелательностью, вежливостью работников организации, обеспечивающих непосредственное оказание услуги при обращении в организацию </a:t>
                      </a:r>
                    </a:p>
                    <a:p>
                      <a:pPr marL="144000" indent="-285750" algn="just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4.3. доля получателей услуг, удовлетворенных доброжелательностью, вежливостью работников организации при использовании дистанционных форм взаимодействия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309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Удовлетворенность условиями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оказания услуг*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 algn="just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5.1. доля получателей услуг, которые готовы рекомендовать образовательную организацию родственникам и знакомым;</a:t>
                      </a:r>
                    </a:p>
                    <a:p>
                      <a:pPr marL="171450" lvl="0" indent="-171450" algn="just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5.2. доля получателей услуг, удовлетворенных организационными условиями предоставления услуг; </a:t>
                      </a:r>
                    </a:p>
                    <a:p>
                      <a:pPr marL="171450" lvl="0" indent="-171450" algn="just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spc="-30" baseline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5.3. доля получателей услуг, удовлетворенных  в целом условиями оказания услуг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303239" y="625252"/>
            <a:ext cx="66612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И ПОКАЗАТЕЛИ ОЦЕНКИ КАЧЕСТВА УСЛОВИЙ ОКАЗАНИЯ УСЛУГ ОРГАНИЗАЦИЯМИ КУЛЬТУРЫ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EA1152-6686-471F-9EF3-3215D5E4528B}"/>
              </a:ext>
            </a:extLst>
          </p:cNvPr>
          <p:cNvSpPr txBox="1"/>
          <p:nvPr/>
        </p:nvSpPr>
        <p:spPr>
          <a:xfrm>
            <a:off x="3491880" y="872634"/>
            <a:ext cx="4608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В соответствии со статьей 36.1 Закона Российской Федерации  от 9 октября 1992 г. № 3612-1 с приказом Минкультуры РФ от 27.04.2018 года № 599 «Об утверждении показателей, характеризующих общие критерии оценки качества условий оказания услуг организациями культуры» </a:t>
            </a:r>
            <a:r>
              <a:rPr lang="ru-RU" sz="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театрально-концертные организации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0109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480843"/>
              </p:ext>
            </p:extLst>
          </p:nvPr>
        </p:nvGraphicFramePr>
        <p:xfrm>
          <a:off x="0" y="1339332"/>
          <a:ext cx="9144000" cy="4375668"/>
        </p:xfrm>
        <a:graphic>
          <a:graphicData uri="http://schemas.openxmlformats.org/drawingml/2006/table">
            <a:tbl>
              <a:tblPr/>
              <a:tblGrid>
                <a:gridCol w="1839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4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78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ПРЕДМЕТ</a:t>
                      </a:r>
                      <a:r>
                        <a:rPr lang="ru-RU" sz="1600" b="1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ИССЛЕДОВАНИЯ</a:t>
                      </a:r>
                      <a:endParaRPr lang="ru-RU" sz="1600" b="1" i="0" u="none" strike="noStrike" dirty="0">
                        <a:solidFill>
                          <a:srgbClr val="003399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4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u="none" strike="noStrike" kern="1200" baseline="0" dirty="0" smtClean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66 организаций </a:t>
                      </a:r>
                      <a:r>
                        <a:rPr lang="ru-RU" sz="24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культуры </a:t>
                      </a:r>
                      <a:r>
                        <a:rPr lang="ru-RU" sz="2400" b="0" i="0" u="none" strike="noStrike" kern="1200" baseline="0" dirty="0" smtClean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Кемеровской области, включая филиалы и структурные подразделения</a:t>
                      </a:r>
                      <a:endParaRPr lang="ru-RU" sz="1800" b="0" i="0" u="none" strike="noStrike" kern="1200" baseline="0" dirty="0">
                        <a:solidFill>
                          <a:srgbClr val="003399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777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3399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ВЫБОРОЧНАЯ СОВОКУПНОСТЬ РЕСПОНДЕНТОВ</a:t>
                      </a:r>
                    </a:p>
                    <a:p>
                      <a:pPr algn="ctr" fontAlgn="b"/>
                      <a:endParaRPr lang="ru-RU" sz="1600" b="1" i="0" u="none" strike="noStrike" dirty="0">
                        <a:solidFill>
                          <a:srgbClr val="003399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600" b="0" i="0" u="none" strike="noStrike" kern="1200" baseline="0" dirty="0">
                        <a:solidFill>
                          <a:srgbClr val="003399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60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0" i="0" u="none" strike="noStrike" kern="1200" baseline="0" dirty="0" smtClean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Объем выборочной совокупности респондентов формируется в зависимости от общей численности получателей услуг в конкретном учреждении культуры в течение 2022 года.  Рекомендуемый объем выборочной совокупности респондентов составляет 40% от объема генеральной совокупности, но не более 600 респондентов в одной организации. Таким образом, опросу подлежат 600 респондентов в каждой организации.</a:t>
                      </a:r>
                      <a:endParaRPr lang="ru-RU" sz="1600" b="0" i="0" u="none" strike="noStrike" kern="1200" baseline="0" dirty="0">
                        <a:solidFill>
                          <a:srgbClr val="003399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60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600" b="0" i="0" u="none" strike="noStrike" kern="1200" baseline="0" dirty="0">
                        <a:solidFill>
                          <a:srgbClr val="003399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60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0" i="0" u="none" strike="noStrike" kern="1200" baseline="0" dirty="0" smtClean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Всего в ходе проведения НОК опросом была охвачена </a:t>
                      </a:r>
                      <a:r>
                        <a:rPr lang="ru-RU" sz="1600" b="1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21 166 </a:t>
                      </a:r>
                      <a:r>
                        <a:rPr lang="ru-RU" sz="1600" b="0" i="0" u="none" strike="noStrike" kern="1200" baseline="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респондентов</a:t>
                      </a:r>
                    </a:p>
                  </a:txBody>
                  <a:tcPr marL="8514" marR="8514" marT="851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778885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2123728" y="19320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ВЫБОРОЧНАЯ СОВОКУПНОСТЬ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643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123728" y="172476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РЕЗУЛЬТАТЫ ПО КРИТЕРИЮ 1 «ОТКРЫТОСТЬ И ДОСТУПНОСТЬ ИНФОРМАЦИИ ОБ ОРГАНИЗАЦИЯХ КУЛЬТУРЫ»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55576" y="148934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8104" y="1326641"/>
            <a:ext cx="3384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Критерию 1 оценивались следующие показатели:</a:t>
            </a:r>
          </a:p>
          <a:p>
            <a:pPr algn="just"/>
            <a:endParaRPr lang="ru-RU" sz="1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 соответствие информации о деятельности организации, размещенной на общедоступных информационных ресурсах, ее содержанию и порядку (форме) размещения, установленным НПА; </a:t>
            </a:r>
          </a:p>
          <a:p>
            <a:pPr marL="17145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наличие на официальном сайте организации информации о дистанционных способах обратной связи и их функционирование;</a:t>
            </a:r>
          </a:p>
          <a:p>
            <a:pPr marL="17145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удовлетворенность потребителей услуг открытостью и доступностью информации</a:t>
            </a:r>
          </a:p>
          <a:p>
            <a:pPr algn="just"/>
            <a:endParaRPr lang="ru-RU" sz="12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балл по Критерию 1 составил 97,61 балла из 100,00 возможных.</a:t>
            </a:r>
            <a:endParaRPr lang="ru-RU" sz="12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548005"/>
              </p:ext>
            </p:extLst>
          </p:nvPr>
        </p:nvGraphicFramePr>
        <p:xfrm>
          <a:off x="136666" y="1718408"/>
          <a:ext cx="5227421" cy="3443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6829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123728" y="19320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РЕЗУЛЬТАТЫ ПО КРИТЕРИЮ 2 «КОМФОРТНОСТЬ УСЛОВИЙ ПРЕДОСТАВЛЯЕМЫХ УСЛУГ»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5364088" y="1370324"/>
            <a:ext cx="3780701" cy="2423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Критерию 2 оценивались следующие показатели:</a:t>
            </a:r>
          </a:p>
          <a:p>
            <a:pPr marL="171450" indent="-171450" algn="just">
              <a:lnSpc>
                <a:spcPct val="90000"/>
              </a:lnSpc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обеспечение в организации комфортных условий, в которых осуществляется образовательная деятельность;</a:t>
            </a:r>
          </a:p>
          <a:p>
            <a:pPr marL="171450" indent="-171450" algn="just">
              <a:lnSpc>
                <a:spcPct val="90000"/>
              </a:lnSpc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доля получателей услуг, удовлетворенных комфортностью предоставления услуг, в которых осуществляется деятельность организации </a:t>
            </a:r>
            <a:r>
              <a:rPr lang="ru-RU" sz="1200" spc="-3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</a:p>
          <a:p>
            <a:pPr marL="171450" indent="-171450" algn="just">
              <a:lnSpc>
                <a:spcPct val="90000"/>
              </a:lnSpc>
            </a:pPr>
            <a:endParaRPr lang="ru-RU" sz="1200" spc="-3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ru-RU" sz="1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балл по Критерию </a:t>
            </a:r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97,33 </a:t>
            </a:r>
            <a:r>
              <a:rPr lang="ru-RU" sz="1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балла из 100,00 возможных.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ru-RU" sz="1200" spc="-3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8127044"/>
              </p:ext>
            </p:extLst>
          </p:nvPr>
        </p:nvGraphicFramePr>
        <p:xfrm>
          <a:off x="179512" y="1420036"/>
          <a:ext cx="4752528" cy="3669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0276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123728" y="19320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РЕЗУЛЬТАТЫ ПО КРИТЕРИЮ 3 «ДОСТУПНОСТЬ УСЛУГ ДЛЯ ИНВАЛИДОВ»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004048" y="1387320"/>
            <a:ext cx="41399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Критерию 3 оценивались следующие показатели:</a:t>
            </a:r>
          </a:p>
          <a:p>
            <a:pPr marL="17145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4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оборудование территории, прилегающей к зданиям организации, и помещений с учетом доступности для инвалидов;</a:t>
            </a:r>
          </a:p>
          <a:p>
            <a:pPr marL="17145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4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обеспечение в организации условий доступности, позволяющих инвалидам получать образовательные услуги наравне с другими;</a:t>
            </a:r>
          </a:p>
          <a:p>
            <a:pPr marL="17145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4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 доля получателей услуг, удовлетворенных доступностью услуг для инвалидов (в % от общего числа опрошенных получателей образовательных услуг - инвалидов)</a:t>
            </a:r>
          </a:p>
          <a:p>
            <a:endParaRPr lang="ru-RU" sz="14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балл по Критерию </a:t>
            </a:r>
            <a:r>
              <a:rPr lang="ru-RU" sz="1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  <a:r>
              <a:rPr lang="ru-RU" sz="1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69,20 </a:t>
            </a:r>
            <a:r>
              <a:rPr lang="ru-RU" sz="1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балла из 100,00 возможных</a:t>
            </a:r>
            <a:r>
              <a:rPr lang="ru-RU" sz="1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231597"/>
              </p:ext>
            </p:extLst>
          </p:nvPr>
        </p:nvGraphicFramePr>
        <p:xfrm>
          <a:off x="3076" y="1489348"/>
          <a:ext cx="500097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191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123728" y="19320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РЕЗУЛЬТАТЫ ПО КРИТЕРИЮ 4 «ДОБРОЖЕЛАТЕЛЬНОСТЬ, ВЕЖЛИВОСТЬ, КОМПЕТЕНТНОСТЬ РАБОТНИКОВ»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171356" y="1387320"/>
            <a:ext cx="3865140" cy="323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Критерию 4 оценивались следующие показатели:</a:t>
            </a:r>
          </a:p>
          <a:p>
            <a:pPr marL="1440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доля получателей услуг, удовлетворенных доброжелательностью, вежливостью работников организации, обеспечивающих первичный контакт и информирование получателя услуги при непосредственном обращении в организацию </a:t>
            </a:r>
          </a:p>
          <a:p>
            <a:pPr marL="1440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4.2. доля получателей услуг, удовлетворенных доброжелательностью, вежливостью работников организации, обеспечивающих непосредственное оказание услуги при обращении в организацию </a:t>
            </a:r>
          </a:p>
          <a:p>
            <a:pPr marL="1440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2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4.3. доля получателей услуг, удовлетворенных доброжелательностью, вежливостью работников организации при использовании дистанционных форм взаимодействия </a:t>
            </a:r>
          </a:p>
          <a:p>
            <a:endParaRPr lang="ru-RU" sz="12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балл по Критерию </a:t>
            </a:r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  <a:r>
              <a:rPr lang="ru-RU" sz="1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99,16 балла </a:t>
            </a:r>
            <a:r>
              <a:rPr lang="ru-RU" sz="1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100,00 возможных.</a:t>
            </a:r>
          </a:p>
          <a:p>
            <a:endParaRPr lang="ru-RU" sz="1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257342"/>
              </p:ext>
            </p:extLst>
          </p:nvPr>
        </p:nvGraphicFramePr>
        <p:xfrm>
          <a:off x="28476" y="1400764"/>
          <a:ext cx="5047580" cy="3472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1071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016224" y="20975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РЕЗУЛЬТАТЫ ПО КРИТЕРИЮ 5 «УДОВЛЕТВОРЕННОСТИ УСЛОВИЯМИ ОКАЗАНИЯ УСЛУГ»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20072" y="1387320"/>
            <a:ext cx="3816424" cy="168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Критерию 5 оценивались следующие показатели:</a:t>
            </a:r>
          </a:p>
          <a:p>
            <a:pPr marL="171450" lvl="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1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5.1. доля получателей услуг, которые готовы рекомендовать образовательную организацию родственникам и знакомым;</a:t>
            </a:r>
          </a:p>
          <a:p>
            <a:pPr marL="171450" lvl="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1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5.2. доля получателей услуг, удовлетворенных организационными условиями предоставления услуг; </a:t>
            </a:r>
          </a:p>
          <a:p>
            <a:pPr marL="171450" lvl="0" indent="-1714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100" spc="-3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5.3. доля получателей услуг, удовлетворенных  в целом условиями оказания услуг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балл по Критерию 5 составляет 98,78 балла.</a:t>
            </a:r>
            <a:endParaRPr lang="ru-RU" sz="11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084707"/>
              </p:ext>
            </p:extLst>
          </p:nvPr>
        </p:nvGraphicFramePr>
        <p:xfrm>
          <a:off x="0" y="1705372"/>
          <a:ext cx="507605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618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1720" y="596092"/>
            <a:ext cx="7092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учреждений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1-10 место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123728" y="16404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ИТОГИ НОКО 2023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914DC9D-B855-49CE-93AA-1CDC639B6B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0779278"/>
              </p:ext>
            </p:extLst>
          </p:nvPr>
        </p:nvGraphicFramePr>
        <p:xfrm>
          <a:off x="971600" y="1271506"/>
          <a:ext cx="7512460" cy="429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3628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1720" y="596092"/>
            <a:ext cx="7092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учреждений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57-66 место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123728" y="164044"/>
            <a:ext cx="7020272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ИТОГИ НОКО 2023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B78C7BB-D55F-44FE-B0BE-5A29F03E8D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9397340"/>
              </p:ext>
            </p:extLst>
          </p:nvPr>
        </p:nvGraphicFramePr>
        <p:xfrm>
          <a:off x="755576" y="1286098"/>
          <a:ext cx="7712178" cy="4315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2826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456DF-E9DA-4375-9412-ED04ECE6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28865"/>
            <a:ext cx="7643192" cy="9525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bg1"/>
                </a:solidFill>
              </a:rPr>
              <a:t>НЕЗАВИСИМАЯ ОЦЕНКА КАЧЕСТВА 2023</a:t>
            </a: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B8C8CF-138E-4A2D-A8BE-8E7675F04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76728" y="2281436"/>
            <a:ext cx="2267272" cy="100811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Средние значения </a:t>
            </a:r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баллов организаций культуры</a:t>
            </a:r>
            <a:endParaRPr lang="ru-RU" sz="1800" b="1" dirty="0">
              <a:solidFill>
                <a:srgbClr val="39318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13294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E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975962"/>
              </p:ext>
            </p:extLst>
          </p:nvPr>
        </p:nvGraphicFramePr>
        <p:xfrm>
          <a:off x="179512" y="1447380"/>
          <a:ext cx="6408712" cy="3848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715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512" y="-94828"/>
            <a:ext cx="9144000" cy="9525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БЛАГОДАРИМ ВАС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36512" y="4577385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ХОЛДИНГ  «ГЭПИЦЕНТР»</a:t>
            </a:r>
          </a:p>
          <a:p>
            <a:r>
              <a:rPr lang="ru-RU" sz="1400" dirty="0">
                <a:solidFill>
                  <a:schemeClr val="bg1"/>
                </a:solidFill>
              </a:rPr>
              <a:t>ООО «ГЭПИЦентр-2»</a:t>
            </a:r>
          </a:p>
          <a:p>
            <a:r>
              <a:rPr lang="ru-RU" sz="1400" dirty="0">
                <a:solidFill>
                  <a:schemeClr val="bg1"/>
                </a:solidFill>
              </a:rPr>
              <a:t>Россия, г. Омск, ул. ЧАПАЕВА, 71</a:t>
            </a:r>
          </a:p>
          <a:p>
            <a:r>
              <a:rPr lang="ru-RU" sz="1400" dirty="0">
                <a:solidFill>
                  <a:schemeClr val="bg1"/>
                </a:solidFill>
              </a:rPr>
              <a:t>тел. 8 (3812) 25-34-76</a:t>
            </a:r>
          </a:p>
          <a:p>
            <a:r>
              <a:rPr lang="ru-RU" sz="1400" dirty="0">
                <a:solidFill>
                  <a:schemeClr val="bg1"/>
                </a:solidFill>
              </a:rPr>
              <a:t>Эл. адрес </a:t>
            </a:r>
            <a:r>
              <a:rPr lang="en-US" sz="1400" dirty="0">
                <a:solidFill>
                  <a:schemeClr val="bg1"/>
                </a:solidFill>
              </a:rPr>
              <a:t>odin@gepicentr.ru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BF0D-3B44-4C21-9596-600DDEA7208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">
    <a:majorFont>
      <a:latin typeface="Calibri"/>
      <a:ea typeface="Arial"/>
      <a:cs typeface="Arial"/>
    </a:majorFont>
    <a:minorFont>
      <a:latin typeface="Calibri"/>
      <a:ea typeface="Arial"/>
      <a:cs typeface="Arial"/>
    </a:minorFont>
  </a:fontScheme>
  <a:fmtScheme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>
        <a:solidFill>
          <a:schemeClr val="phClr">
            <a:shade val="95000"/>
            <a:satMod val="105000"/>
          </a:schemeClr>
        </a:solidFill>
      </a:ln>
      <a:ln w="25400">
        <a:solidFill>
          <a:schemeClr val="phClr"/>
        </a:solidFill>
      </a:ln>
      <a:ln w="38100">
        <a:solidFill>
          <a:schemeClr val="phClr"/>
        </a:solidFill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rgbClr val="000000"/>
      </a:solidFill>
      <a:solidFill>
        <a:srgbClr val="000000"/>
      </a:solidFill>
    </a:bgFillStyleLst>
  </a:fmt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">
    <a:majorFont>
      <a:latin typeface="Calibri"/>
      <a:ea typeface="Arial"/>
      <a:cs typeface="Arial"/>
    </a:majorFont>
    <a:minorFont>
      <a:latin typeface="Calibri"/>
      <a:ea typeface="Arial"/>
      <a:cs typeface="Arial"/>
    </a:minorFont>
  </a:fontScheme>
  <a:fmtScheme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>
        <a:solidFill>
          <a:schemeClr val="phClr">
            <a:shade val="95000"/>
            <a:satMod val="105000"/>
          </a:schemeClr>
        </a:solidFill>
      </a:ln>
      <a:ln w="25400">
        <a:solidFill>
          <a:schemeClr val="phClr"/>
        </a:solidFill>
      </a:ln>
      <a:ln w="38100">
        <a:solidFill>
          <a:schemeClr val="phClr"/>
        </a:solidFill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rgbClr val="000000"/>
      </a:solidFill>
      <a:solidFill>
        <a:srgbClr val="000000"/>
      </a:solidFill>
    </a:bgFillStyleLst>
  </a:fmt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">
    <a:majorFont>
      <a:latin typeface="Calibri"/>
      <a:ea typeface="Arial"/>
      <a:cs typeface="Arial"/>
    </a:majorFont>
    <a:minorFont>
      <a:latin typeface="Calibri"/>
      <a:ea typeface="Arial"/>
      <a:cs typeface="Arial"/>
    </a:minorFont>
  </a:fontScheme>
  <a:fmtScheme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>
        <a:solidFill>
          <a:schemeClr val="phClr">
            <a:shade val="95000"/>
            <a:satMod val="105000"/>
          </a:schemeClr>
        </a:solidFill>
      </a:ln>
      <a:ln w="25400">
        <a:solidFill>
          <a:schemeClr val="phClr"/>
        </a:solidFill>
      </a:ln>
      <a:ln w="38100">
        <a:solidFill>
          <a:schemeClr val="phClr"/>
        </a:solidFill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rgbClr val="000000"/>
      </a:solidFill>
      <a:solidFill>
        <a:srgbClr val="000000"/>
      </a:soli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5073</TotalTime>
  <Words>1177</Words>
  <Application>Microsoft Office PowerPoint</Application>
  <PresentationFormat>Экран (16:10)</PresentationFormat>
  <Paragraphs>143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МЕТОДОЛОГИЯ ИССЛЕДОВАНИЯ</vt:lpstr>
      <vt:lpstr>МЕТОДОЛОГИЯ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НЕЗАВИСИМАЯ ОЦЕНКА КАЧЕСТВА 2023 </vt:lpstr>
      <vt:lpstr>БЛАГОДАРИМ ВАС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Admin_07</dc:creator>
  <cp:lastModifiedBy>xUserx</cp:lastModifiedBy>
  <cp:revision>473</cp:revision>
  <cp:lastPrinted>2022-10-25T09:00:43Z</cp:lastPrinted>
  <dcterms:created xsi:type="dcterms:W3CDTF">2018-12-04T08:15:52Z</dcterms:created>
  <dcterms:modified xsi:type="dcterms:W3CDTF">2023-11-19T18:22:33Z</dcterms:modified>
</cp:coreProperties>
</file>